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3"/>
  </p:notesMasterIdLst>
  <p:sldIdLst>
    <p:sldId id="256" r:id="rId3"/>
    <p:sldId id="257" r:id="rId4"/>
    <p:sldId id="261" r:id="rId5"/>
    <p:sldId id="258" r:id="rId6"/>
    <p:sldId id="259" r:id="rId7"/>
    <p:sldId id="260" r:id="rId8"/>
    <p:sldId id="265" r:id="rId9"/>
    <p:sldId id="262" r:id="rId10"/>
    <p:sldId id="263" r:id="rId11"/>
    <p:sldId id="266" r:id="rId12"/>
    <p:sldId id="267" r:id="rId13"/>
    <p:sldId id="268" r:id="rId14"/>
    <p:sldId id="296" r:id="rId15"/>
    <p:sldId id="329" r:id="rId16"/>
    <p:sldId id="324" r:id="rId17"/>
    <p:sldId id="325" r:id="rId18"/>
    <p:sldId id="326" r:id="rId19"/>
    <p:sldId id="327" r:id="rId20"/>
    <p:sldId id="273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BAC"/>
    <a:srgbClr val="FDB913"/>
    <a:srgbClr val="FEDB82"/>
    <a:srgbClr val="008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85714" autoAdjust="0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161F-1045-44C9-A0EB-8E3EB214020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7A99-A69E-4AE3-BDC3-27B1469AD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EPC</a:t>
            </a:r>
            <a:r>
              <a:rPr lang="en-US" baseline="0" dirty="0"/>
              <a:t> of Essex County has been a member of NAEPC since 2005.  </a:t>
            </a:r>
          </a:p>
          <a:p>
            <a:r>
              <a:rPr lang="en-US" baseline="0" dirty="0"/>
              <a:t>Council is enrolled in Every Council Campaign.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4C9-1BEE-4DAC-8573-AF96FEF12C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2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7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have to hold down the control tab when clicking to activate the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7A99-A69E-4AE3-BDC3-27B1469ADD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1200" dirty="0">
                <a:latin typeface="Optima"/>
                <a:cs typeface="Times New Roman" panose="02020603050405020304" pitchFamily="18" charset="0"/>
              </a:rPr>
              <a:t>22 Officers &amp; Directors Representing 16 States and 26 Affiliated Local Estate Planning Councils</a:t>
            </a:r>
          </a:p>
          <a:p>
            <a:pPr algn="l">
              <a:defRPr/>
            </a:pPr>
            <a:r>
              <a:rPr lang="en-US" altLang="en-US" sz="1200" dirty="0">
                <a:latin typeface="Optima"/>
                <a:cs typeface="Times New Roman" panose="02020603050405020304" pitchFamily="18" charset="0"/>
              </a:rPr>
              <a:t>Plus A Wealth of Non-board Volunteers from Across the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4C9-1BEE-4DAC-8573-AF96FEF12C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ACTEC Trusts &amp; Estate</a:t>
            </a:r>
            <a:r>
              <a:rPr lang="en-US" baseline="0" dirty="0"/>
              <a:t> Talk – free podcasts</a:t>
            </a:r>
          </a:p>
          <a:p>
            <a:r>
              <a:rPr lang="en-US" baseline="0" dirty="0" err="1"/>
              <a:t>Klark</a:t>
            </a:r>
            <a:r>
              <a:rPr lang="en-US" baseline="0" dirty="0"/>
              <a:t> Proposal Software – software to create professional looking client presentations</a:t>
            </a:r>
          </a:p>
          <a:p>
            <a:r>
              <a:rPr lang="en-US" baseline="0" dirty="0"/>
              <a:t>Ultimate Estate Planner – education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practical, tested and proven technical, practice-building and marketing products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FinancialAdvisors.com – marketing service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Arcadia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Consultancy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full-service, tangible asset management firm that specializes in appraisal reporting, advisory, and collection management services for private collectors of fine art and other luxury assets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Heir Search – locate missing heirs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Lawgic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helps professionals create 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igh-quality estate planning documents tailored to your clients’ individual needs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Estates – discounted magazine subscription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 Planning Binder.com – client-facing binders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Rocket Matter-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cloud-based legal practice management solution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All-Language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Alliance – legally-admissible document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7A99-A69E-4AE3-BDC3-27B1469ADD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is expected to open in late May – hotel registration will be open by the time you offer these presentations.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1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8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3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9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6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 that benefit the council itself – different from those that benefit the members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7A99-A69E-4AE3-BDC3-27B1469AD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7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3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0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5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0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9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9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5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40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9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E547-4985-F64B-9C07-4611E025A11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ABC8-48B6-8541-B9B3-644172D25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E547-4985-F64B-9C07-4611E025A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ABC8-48B6-8541-B9B3-644172D25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.jp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epc.org/membership/benefits/category/all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naepc.org/conferen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epc.org/about/volunteering" TargetMode="External"/><Relationship Id="rId5" Type="http://schemas.openxmlformats.org/officeDocument/2006/relationships/hyperlink" Target="http://www.naepc.org/" TargetMode="External"/><Relationship Id="rId10" Type="http://schemas.openxmlformats.org/officeDocument/2006/relationships/hyperlink" Target="mailto:eleanor@naepc.org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www.naepcjourna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26" Type="http://schemas.openxmlformats.org/officeDocument/2006/relationships/image" Target="../media/image25.jpeg"/><Relationship Id="rId3" Type="http://schemas.openxmlformats.org/officeDocument/2006/relationships/image" Target="../media/image2.jpg"/><Relationship Id="rId21" Type="http://schemas.openxmlformats.org/officeDocument/2006/relationships/image" Target="../media/image21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3.jpg"/><Relationship Id="rId28" Type="http://schemas.openxmlformats.org/officeDocument/2006/relationships/image" Target="../media/image27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2.jpeg"/><Relationship Id="rId27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F1DA-3CC1-784F-A7D8-4403C581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6" y="1423518"/>
            <a:ext cx="5854148" cy="372793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A Look Inside the</a:t>
            </a:r>
            <a:br>
              <a:rPr lang="en-US" sz="4000" dirty="0">
                <a:latin typeface="Optima" panose="02000503060000020004" pitchFamily="2" charset="0"/>
              </a:rPr>
            </a:br>
            <a:r>
              <a:rPr lang="en-US" sz="4000" dirty="0">
                <a:latin typeface="Optima" panose="02000503060000020004" pitchFamily="2" charset="0"/>
              </a:rPr>
              <a:t>National Association of</a:t>
            </a:r>
            <a:br>
              <a:rPr lang="en-US" sz="4000" dirty="0">
                <a:latin typeface="Optima" panose="02000503060000020004" pitchFamily="2" charset="0"/>
              </a:rPr>
            </a:br>
            <a:r>
              <a:rPr lang="en-US" sz="4000" dirty="0">
                <a:latin typeface="Optima" panose="02000503060000020004" pitchFamily="2" charset="0"/>
              </a:rPr>
              <a:t>Estate Planners </a:t>
            </a:r>
            <a:br>
              <a:rPr lang="en-US" sz="4000" dirty="0">
                <a:latin typeface="Optima" panose="02000503060000020004" pitchFamily="2" charset="0"/>
              </a:rPr>
            </a:br>
            <a:r>
              <a:rPr lang="en-US" sz="4000" dirty="0">
                <a:latin typeface="Optima" panose="02000503060000020004" pitchFamily="2" charset="0"/>
              </a:rPr>
              <a:t>&amp; Councils</a:t>
            </a:r>
            <a:br>
              <a:rPr lang="en-US" sz="4000" dirty="0">
                <a:latin typeface="Optima" panose="02000503060000020004" pitchFamily="2" charset="0"/>
              </a:rPr>
            </a:br>
            <a:endParaRPr lang="en-US" sz="40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8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Snapshot of Council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87" y="802178"/>
            <a:ext cx="428105" cy="40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" y="1614489"/>
            <a:ext cx="3695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Leadership Training &amp; </a:t>
            </a:r>
            <a:br>
              <a:rPr lang="en-US" i="1" dirty="0">
                <a:solidFill>
                  <a:srgbClr val="196BAC"/>
                </a:solidFill>
                <a:latin typeface="Optima"/>
              </a:rPr>
            </a:br>
            <a:r>
              <a:rPr lang="en-US" i="1" dirty="0">
                <a:solidFill>
                  <a:srgbClr val="196BAC"/>
                </a:solidFill>
                <a:latin typeface="Optima"/>
              </a:rPr>
              <a:t>Best Practices</a:t>
            </a:r>
          </a:p>
          <a:p>
            <a:pPr algn="ctr"/>
            <a:endParaRPr lang="en-US" dirty="0">
              <a:latin typeface="Optima"/>
            </a:endParaRPr>
          </a:p>
          <a:p>
            <a:pPr algn="ctr"/>
            <a:r>
              <a:rPr lang="en-US" dirty="0">
                <a:latin typeface="Optima"/>
              </a:rPr>
              <a:t>Council Leadership Day</a:t>
            </a:r>
          </a:p>
          <a:p>
            <a:pPr algn="ctr"/>
            <a:r>
              <a:rPr lang="en-US" dirty="0">
                <a:latin typeface="Optima"/>
              </a:rPr>
              <a:t>Regional Leadership Day</a:t>
            </a:r>
          </a:p>
          <a:p>
            <a:pPr algn="ctr"/>
            <a:r>
              <a:rPr lang="en-US" dirty="0">
                <a:latin typeface="Optima"/>
              </a:rPr>
              <a:t>Virtual Events</a:t>
            </a:r>
          </a:p>
          <a:p>
            <a:pPr algn="ctr"/>
            <a:r>
              <a:rPr lang="en-US" dirty="0">
                <a:latin typeface="Optima"/>
              </a:rPr>
              <a:t>LinkedIn Group for Council Leaders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4890" y="2613960"/>
            <a:ext cx="339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Programming Resources</a:t>
            </a:r>
          </a:p>
          <a:p>
            <a:pPr algn="ctr"/>
            <a:endParaRPr lang="en-US" dirty="0">
              <a:latin typeface="Optima"/>
            </a:endParaRPr>
          </a:p>
          <a:p>
            <a:pPr algn="ctr"/>
            <a:r>
              <a:rPr lang="en-US" dirty="0">
                <a:latin typeface="Optima"/>
              </a:rPr>
              <a:t>“No Charge” Program</a:t>
            </a:r>
          </a:p>
          <a:p>
            <a:pPr algn="ctr"/>
            <a:r>
              <a:rPr lang="en-US" dirty="0">
                <a:latin typeface="Optima"/>
              </a:rPr>
              <a:t>Online Speaker Library</a:t>
            </a:r>
          </a:p>
          <a:p>
            <a:pPr algn="ctr"/>
            <a:r>
              <a:rPr lang="en-US" dirty="0">
                <a:latin typeface="Optima"/>
              </a:rPr>
              <a:t>Information from Other Councils</a:t>
            </a:r>
          </a:p>
          <a:p>
            <a:pPr algn="ctr"/>
            <a:r>
              <a:rPr lang="en-US" dirty="0">
                <a:latin typeface="Optima"/>
              </a:rPr>
              <a:t>Webinars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4890" y="161448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Website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" y="447198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Steve </a:t>
            </a:r>
            <a:r>
              <a:rPr lang="en-US" i="1" dirty="0" err="1">
                <a:solidFill>
                  <a:srgbClr val="196BAC"/>
                </a:solidFill>
                <a:latin typeface="Optima"/>
              </a:rPr>
              <a:t>Leimberg’s</a:t>
            </a:r>
            <a:r>
              <a:rPr lang="en-US" i="1" dirty="0">
                <a:solidFill>
                  <a:srgbClr val="196BAC"/>
                </a:solidFill>
                <a:latin typeface="Optima"/>
              </a:rPr>
              <a:t> LISI Service</a:t>
            </a:r>
          </a:p>
        </p:txBody>
      </p:sp>
      <p:pic>
        <p:nvPicPr>
          <p:cNvPr id="2052" name="Picture 4" descr="https://www.naepc.org/assets/national/images/LiSI_logo_clr_293_new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26" y="4841321"/>
            <a:ext cx="1547408" cy="5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11090" y="503087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Council of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2333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Snapshot of Member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87" y="802178"/>
            <a:ext cx="428105" cy="40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620" y="3024866"/>
            <a:ext cx="2811780" cy="923330"/>
          </a:xfrm>
          <a:prstGeom prst="rect">
            <a:avLst/>
          </a:prstGeom>
          <a:noFill/>
          <a:ln>
            <a:solidFill>
              <a:srgbClr val="FEDB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</a:rPr>
              <a:t>Value Partners</a:t>
            </a:r>
          </a:p>
          <a:p>
            <a:r>
              <a:rPr lang="en-US" dirty="0">
                <a:latin typeface="Optima"/>
              </a:rPr>
              <a:t>Approximately 40 </a:t>
            </a:r>
            <a:br>
              <a:rPr lang="en-US" dirty="0">
                <a:latin typeface="Optima"/>
              </a:rPr>
            </a:br>
            <a:r>
              <a:rPr lang="en-US" dirty="0">
                <a:latin typeface="Optima"/>
              </a:rPr>
              <a:t>Member Benefit Providers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2317" y="4524002"/>
            <a:ext cx="2918460" cy="1200329"/>
          </a:xfrm>
          <a:prstGeom prst="rect">
            <a:avLst/>
          </a:prstGeom>
          <a:noFill/>
          <a:ln>
            <a:solidFill>
              <a:srgbClr val="FDB91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Optima"/>
              </a:rPr>
              <a:t>Special Pricing to Attend the Annual Advanced Estate Planning Strategies Conference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9222" y="3319396"/>
            <a:ext cx="2811780" cy="1200329"/>
          </a:xfrm>
          <a:prstGeom prst="rect">
            <a:avLst/>
          </a:prstGeom>
          <a:noFill/>
          <a:ln>
            <a:solidFill>
              <a:srgbClr val="FDB91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</a:rPr>
              <a:t>Reduced Cost for Programs Hosted in the </a:t>
            </a:r>
            <a:br>
              <a:rPr lang="en-US" dirty="0">
                <a:latin typeface="Optima"/>
              </a:rPr>
            </a:br>
            <a:r>
              <a:rPr lang="en-US" dirty="0">
                <a:latin typeface="Optima"/>
              </a:rPr>
              <a:t>Robert G. Alexander Webinar Series</a:t>
            </a:r>
          </a:p>
        </p:txBody>
      </p:sp>
      <p:pic>
        <p:nvPicPr>
          <p:cNvPr id="1026" name="Picture 2" descr="https://www.naepc.org/assets/national/images/Trusts%20%26%20Estates%20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43" y="2663571"/>
            <a:ext cx="1742415" cy="7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26" y="1770029"/>
            <a:ext cx="2571945" cy="907256"/>
          </a:xfrm>
          <a:prstGeom prst="rect">
            <a:avLst/>
          </a:prstGeom>
          <a:ln>
            <a:solidFill>
              <a:srgbClr val="FDB913"/>
            </a:solidFill>
          </a:ln>
        </p:spPr>
      </p:pic>
      <p:pic>
        <p:nvPicPr>
          <p:cNvPr id="1032" name="Picture 8" descr="Webinar 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50910"/>
            <a:ext cx="1443990" cy="9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F3DD04-C82A-8E68-4E7A-BFAEF9CA3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863" y="1443700"/>
            <a:ext cx="2730013" cy="838739"/>
          </a:xfrm>
          <a:prstGeom prst="rect">
            <a:avLst/>
          </a:prstGeom>
          <a:ln>
            <a:solidFill>
              <a:srgbClr val="FDB913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7FD633-2019-517A-48DF-BF0594E9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9" y="4377241"/>
            <a:ext cx="1502840" cy="1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39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 Sampling of Value Partners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598516"/>
            <a:ext cx="428105" cy="407324"/>
          </a:xfrm>
          <a:prstGeom prst="rect">
            <a:avLst/>
          </a:prstGeom>
        </p:spPr>
      </p:pic>
      <p:pic>
        <p:nvPicPr>
          <p:cNvPr id="11" name="Picture 2" descr="https://www.naepc.org/assets/national/images/tandetal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49057"/>
            <a:ext cx="1398905" cy="13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epc.org/assets/national/images/All%20Language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5" y="3954228"/>
            <a:ext cx="1330325" cy="12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naepc.org/assets/national/images/Arcadia%20Art%20Consultancy%20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19" y="2351521"/>
            <a:ext cx="2750819" cy="8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naepc.org/assets/Councils/National/images/benefits/epb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40" y="2331032"/>
            <a:ext cx="32004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naepc.org/assets/national/images/FA_co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70" y="1349057"/>
            <a:ext cx="3447221" cy="8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naepc.org/assets/national/images/HeirSear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78" y="3002382"/>
            <a:ext cx="2983767" cy="11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naepc.org/assets/national/images/36196_KlarkProposalSoftware_Logo-Proof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" y="3168681"/>
            <a:ext cx="2383155" cy="12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naepc.org/assets/Councils/National/images/benefits/lawgic-logo---no-bg-color-jp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145808"/>
            <a:ext cx="1786888" cy="7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naepc.org/assets/national/images/LORMAN%20only%20-%20blac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38" y="4995120"/>
            <a:ext cx="2118995" cy="5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naepc.org/assets/national/images/Rocket_Matter_NAECP_imag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0" y="3107259"/>
            <a:ext cx="2428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0" y="802178"/>
            <a:ext cx="2446025" cy="101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 descr="https://www.naepc.org/assets/national/images/UEPlanner(1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" y="4936287"/>
            <a:ext cx="1889288" cy="9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0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447829"/>
            <a:ext cx="7886700" cy="15684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tima" panose="02000503060000020004"/>
              </a:rPr>
              <a:t>60</a:t>
            </a:r>
            <a:r>
              <a:rPr lang="en-US" sz="2400" baseline="30000" dirty="0">
                <a:latin typeface="Optima" panose="02000503060000020004"/>
              </a:rPr>
              <a:t>th</a:t>
            </a:r>
            <a:r>
              <a:rPr lang="en-US" sz="2400" dirty="0">
                <a:latin typeface="Optima" panose="02000503060000020004"/>
              </a:rPr>
              <a:t> Annual </a:t>
            </a:r>
            <a:br>
              <a:rPr lang="en-US" sz="2400" dirty="0">
                <a:latin typeface="Optima" panose="02000503060000020004"/>
              </a:rPr>
            </a:br>
            <a:r>
              <a:rPr lang="en-US" sz="2400" dirty="0">
                <a:latin typeface="Optima" panose="02000503060000020004"/>
              </a:rPr>
              <a:t>Advanced Estate Planning Strategies Conference with </a:t>
            </a:r>
            <a:br>
              <a:rPr lang="en-US" sz="2400" dirty="0">
                <a:latin typeface="Optima" panose="02000503060000020004"/>
              </a:rPr>
            </a:br>
            <a:r>
              <a:rPr lang="en-US" sz="2400" dirty="0">
                <a:latin typeface="Optima" panose="02000503060000020004"/>
              </a:rPr>
              <a:t>Pre-Conference Sessions for Estate Planning Council Leaders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419C6-0436-4E00-A5B8-BC9EC8CF31AD}"/>
              </a:ext>
            </a:extLst>
          </p:cNvPr>
          <p:cNvSpPr txBox="1"/>
          <p:nvPr/>
        </p:nvSpPr>
        <p:spPr>
          <a:xfrm>
            <a:off x="3859077" y="2111549"/>
            <a:ext cx="4906184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November 13 – 16, 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Fort Lauderdale, Florida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   3+ Days of Technical Education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   Continuing Education Credit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   Grow Your Network of Estate   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   Planning Professionals From   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   Around the Country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E31FC-7434-480D-A2B0-67412CA085BE}"/>
              </a:ext>
            </a:extLst>
          </p:cNvPr>
          <p:cNvSpPr txBox="1"/>
          <p:nvPr/>
        </p:nvSpPr>
        <p:spPr>
          <a:xfrm>
            <a:off x="852406" y="3889320"/>
            <a:ext cx="3006671" cy="1569660"/>
          </a:xfrm>
          <a:prstGeom prst="rect">
            <a:avLst/>
          </a:prstGeom>
          <a:noFill/>
          <a:ln>
            <a:solidFill>
              <a:srgbClr val="196BA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Discount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Members of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Affiliated Estate Planning Councils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81440F-BDCF-43B6-B95B-D7266C67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9424"/>
          <a:stretch/>
        </p:blipFill>
        <p:spPr bwMode="auto">
          <a:xfrm>
            <a:off x="668988" y="2016278"/>
            <a:ext cx="3373506" cy="108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910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Accredited Estate Planner®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1" y="808708"/>
            <a:ext cx="428105" cy="407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44AD69-040A-4051-8497-387581683047}"/>
              </a:ext>
            </a:extLst>
          </p:cNvPr>
          <p:cNvSpPr txBox="1"/>
          <p:nvPr/>
        </p:nvSpPr>
        <p:spPr>
          <a:xfrm>
            <a:off x="1182756" y="2216970"/>
            <a:ext cx="69747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Awarded by NAEPC to estate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planning professionals who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meet requirements of education,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experience, knowledge,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professional reputation,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and character.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6DD1CC-1F57-4FF4-B987-4E608510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540" y="2255625"/>
            <a:ext cx="1232971" cy="25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Accredited Estate Planner®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1" y="808708"/>
            <a:ext cx="428105" cy="407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44AD69-040A-4051-8497-387581683047}"/>
              </a:ext>
            </a:extLst>
          </p:cNvPr>
          <p:cNvSpPr txBox="1"/>
          <p:nvPr/>
        </p:nvSpPr>
        <p:spPr>
          <a:xfrm>
            <a:off x="1084607" y="1691323"/>
            <a:ext cx="697478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Why Become an AEP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Designee?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Recognition as a Professional Dedicated to the Team Concept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Demonstrate Special Knowledge &amp; Abilities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National Referral Program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Private Designee-Only Events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1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Accredited Estate Planner®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1" y="808708"/>
            <a:ext cx="428105" cy="407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44AD69-040A-4051-8497-387581683047}"/>
              </a:ext>
            </a:extLst>
          </p:cNvPr>
          <p:cNvSpPr txBox="1"/>
          <p:nvPr/>
        </p:nvSpPr>
        <p:spPr>
          <a:xfrm>
            <a:off x="928866" y="1396143"/>
            <a:ext cx="774953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Requirements for All Applicants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Gateway Degree or Designation (see next slide)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Minimum Experience as a Practitioner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Presently &amp; Significantly Engaged in Estate Planning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Member in Good Standing of an Estate Planning Council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Professional References or Council Nomination Resolution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9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Accredited Estate Planner®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1" y="808708"/>
            <a:ext cx="428105" cy="407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44AD69-040A-4051-8497-387581683047}"/>
              </a:ext>
            </a:extLst>
          </p:cNvPr>
          <p:cNvSpPr txBox="1"/>
          <p:nvPr/>
        </p:nvSpPr>
        <p:spPr>
          <a:xfrm>
            <a:off x="857251" y="1403385"/>
            <a:ext cx="77495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Credential Requirement -  Active License or Certification as an: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Attorney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Accountant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Insurance &amp; Financial Planning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Philanthropic Advisor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Trust Professional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Holding One or More of the Following Credentials: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JD, CPA, CLU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, CFP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, CFA,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ChFC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, CPWA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, CAP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®*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, CSPG, CTFA, MSFS, or MST             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Special extra education requirement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Accredited Estate Planner®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1" y="808708"/>
            <a:ext cx="428105" cy="407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44AD69-040A-4051-8497-387581683047}"/>
              </a:ext>
            </a:extLst>
          </p:cNvPr>
          <p:cNvSpPr txBox="1"/>
          <p:nvPr/>
        </p:nvSpPr>
        <p:spPr>
          <a:xfrm>
            <a:off x="857251" y="1518638"/>
            <a:ext cx="77495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Two Pathways to Attainment through the Self-Nomination Program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Education </a:t>
            </a: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Successful Completion of 2 Graduate Courses through The  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American College or Accredited Business or Law School for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those with a Minimum of Five Years of Experience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Times New Roman" panose="02020603050405020304" pitchFamily="18" charset="0"/>
              </a:rPr>
              <a:t>15-Year Experience Exemption to Coursework Requirement*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7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Optima" panose="02000503060000020004" pitchFamily="2" charset="0"/>
              </a:rPr>
              <a:t>Accredited Estate Planner® Designation</a:t>
            </a:r>
            <a:endParaRPr lang="en-US" sz="2800" dirty="0">
              <a:latin typeface="Optima" panose="0200050306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008C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94" y="786146"/>
            <a:ext cx="428105" cy="407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D8CD06-6994-4D32-8480-D5C84A0DDC16}"/>
              </a:ext>
            </a:extLst>
          </p:cNvPr>
          <p:cNvSpPr txBox="1"/>
          <p:nvPr/>
        </p:nvSpPr>
        <p:spPr>
          <a:xfrm>
            <a:off x="811530" y="1813173"/>
            <a:ext cx="78867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Ongoing Commitments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NAEPC Code of Ethics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Yearly Continuing Education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Annual Recertification &amp; Dues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/>
                <a:ea typeface="+mn-ea"/>
                <a:cs typeface="+mn-cs"/>
              </a:rPr>
              <a:t>Cooperation with Random Audit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82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0140" y="1777902"/>
            <a:ext cx="58140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Optima"/>
              </a:rPr>
              <a:t>The National Association of Estate Planners &amp; Councils (NAEPC) promotes excellence in estate planning by serving NAEPC members, delivering exceptional resources and unsurpassed education, and recognizing those who hold the Estate Planning Law Specialist (EPLS) certification.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72740" y="493371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81300" y="490275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37220" y="490275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7" y="802178"/>
            <a:ext cx="428105" cy="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39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 Getting Involved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310" y="60690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69870" y="60381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25790" y="60381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76" y="547254"/>
            <a:ext cx="428105" cy="407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60" y="1365899"/>
            <a:ext cx="8039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tima"/>
                <a:hlinkClick r:id="rId5"/>
              </a:rPr>
              <a:t>Learn More About NAEPC</a:t>
            </a:r>
            <a:endParaRPr lang="en-US" dirty="0">
              <a:latin typeface="Optima"/>
            </a:endParaRP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  <a:hlinkClick r:id="rId6"/>
              </a:rPr>
              <a:t>Volunteer on Committees</a:t>
            </a:r>
            <a:endParaRPr lang="en-US" dirty="0">
              <a:latin typeface="Optima"/>
            </a:endParaRP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  <a:hlinkClick r:id="rId7"/>
              </a:rPr>
              <a:t>Attend the Annual NAEPC Advanced Estate Planning Strategies Conference</a:t>
            </a:r>
            <a:endParaRPr lang="en-US" dirty="0">
              <a:latin typeface="Optima"/>
            </a:endParaRP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  <a:hlinkClick r:id="rId8"/>
              </a:rPr>
              <a:t>Utilize Member Benefits</a:t>
            </a:r>
            <a:endParaRPr lang="en-US" dirty="0">
              <a:latin typeface="Optima"/>
            </a:endParaRP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  <a:hlinkClick r:id="rId9"/>
              </a:rPr>
              <a:t>Subscribe and Read the </a:t>
            </a:r>
            <a:r>
              <a:rPr lang="en-US" i="1" dirty="0">
                <a:latin typeface="Optima"/>
                <a:hlinkClick r:id="rId9"/>
              </a:rPr>
              <a:t>NAEPC Journal of Estate &amp; Tax Planning</a:t>
            </a:r>
            <a:endParaRPr lang="en-US" i="1" dirty="0">
              <a:latin typeface="Optima"/>
            </a:endParaRP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</a:rPr>
              <a:t>Contact the National Office</a:t>
            </a:r>
          </a:p>
          <a:p>
            <a:endParaRPr lang="en-US" sz="600" dirty="0">
              <a:latin typeface="Optima"/>
            </a:endParaRPr>
          </a:p>
          <a:p>
            <a:r>
              <a:rPr lang="en-US" dirty="0">
                <a:latin typeface="Optima"/>
              </a:rPr>
              <a:t>	Eleanor M. Spuhler			866-226-2224</a:t>
            </a:r>
          </a:p>
          <a:p>
            <a:r>
              <a:rPr lang="en-US" dirty="0">
                <a:latin typeface="Optima"/>
              </a:rPr>
              <a:t>	</a:t>
            </a:r>
            <a:r>
              <a:rPr lang="en-US" dirty="0">
                <a:latin typeface="Optima"/>
                <a:hlinkClick r:id="rId10"/>
              </a:rPr>
              <a:t>eleanor@naepc.org</a:t>
            </a:r>
            <a:r>
              <a:rPr lang="en-US" dirty="0">
                <a:latin typeface="Optim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" y="5453359"/>
            <a:ext cx="1783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/>
              </a:rPr>
              <a:t>Hold the control button down when clicking if links do not open with a single click.</a:t>
            </a:r>
          </a:p>
        </p:txBody>
      </p:sp>
    </p:spTree>
    <p:extLst>
      <p:ext uri="{BB962C8B-B14F-4D97-AF65-F5344CB8AC3E}">
        <p14:creationId xmlns:p14="http://schemas.microsoft.com/office/powerpoint/2010/main" val="402387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What We Do. Simplified.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1320" y="607671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849880" y="604575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305800" y="604575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7" y="802178"/>
            <a:ext cx="428105" cy="40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1516380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96BAC"/>
                </a:solidFill>
                <a:latin typeface="Optima"/>
              </a:rPr>
              <a:t>Continue the Tradition of the Founding &amp; Primary Mission</a:t>
            </a:r>
            <a:r>
              <a:rPr lang="en-US" dirty="0">
                <a:solidFill>
                  <a:srgbClr val="196BAC"/>
                </a:solidFill>
                <a:latin typeface="Optima"/>
              </a:rPr>
              <a:t>  </a:t>
            </a:r>
            <a:r>
              <a:rPr lang="en-US" dirty="0">
                <a:latin typeface="Optima"/>
              </a:rPr>
              <a:t>	</a:t>
            </a:r>
            <a:br>
              <a:rPr lang="en-US" dirty="0">
                <a:latin typeface="Optima"/>
              </a:rPr>
            </a:br>
            <a:r>
              <a:rPr lang="en-US" dirty="0">
                <a:latin typeface="Optima"/>
              </a:rPr>
              <a:t>Serve and Support Affiliated Local Estate Planning Councils by Providing Benefits, Resources and Education for the Council and its Members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802" y="2743199"/>
            <a:ext cx="727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196BAC"/>
                </a:solidFill>
                <a:latin typeface="Optima"/>
              </a:rPr>
              <a:t>Recognize Qualified Multi-Disciplinary Professionals for the </a:t>
            </a:r>
            <a:br>
              <a:rPr lang="en-US" i="1" dirty="0">
                <a:solidFill>
                  <a:srgbClr val="196BAC"/>
                </a:solidFill>
                <a:latin typeface="Optima"/>
              </a:rPr>
            </a:br>
            <a:r>
              <a:rPr lang="en-US" i="1" dirty="0">
                <a:solidFill>
                  <a:srgbClr val="196BAC"/>
                </a:solidFill>
                <a:latin typeface="Optima"/>
              </a:rPr>
              <a:t>Benefit of the Profession &amp; the Communities they Serve</a:t>
            </a:r>
          </a:p>
          <a:p>
            <a:pPr algn="r"/>
            <a:r>
              <a:rPr lang="en-US" dirty="0">
                <a:latin typeface="Optima"/>
              </a:rPr>
              <a:t>Administration of the Accredited Estate Planner</a:t>
            </a:r>
            <a:r>
              <a:rPr lang="en-US" baseline="30000" dirty="0">
                <a:latin typeface="Optima"/>
              </a:rPr>
              <a:t>®</a:t>
            </a:r>
            <a:r>
              <a:rPr lang="en-US" dirty="0">
                <a:latin typeface="Optima"/>
              </a:rPr>
              <a:t> Designation Program</a:t>
            </a:r>
          </a:p>
          <a:p>
            <a:pPr algn="r"/>
            <a:r>
              <a:rPr lang="en-US" dirty="0">
                <a:latin typeface="Optima"/>
              </a:rPr>
              <a:t>Support the Efforts of the Estate Law Specialist Board,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" y="4213860"/>
            <a:ext cx="761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96BAC"/>
                </a:solidFill>
                <a:latin typeface="Optima"/>
              </a:rPr>
              <a:t>Support Initiatives &amp; Provide Resources to Enhance</a:t>
            </a:r>
            <a:br>
              <a:rPr lang="en-US" i="1" dirty="0">
                <a:solidFill>
                  <a:srgbClr val="196BAC"/>
                </a:solidFill>
                <a:latin typeface="Optima"/>
              </a:rPr>
            </a:br>
            <a:r>
              <a:rPr lang="en-US" i="1" dirty="0">
                <a:solidFill>
                  <a:srgbClr val="196BAC"/>
                </a:solidFill>
                <a:latin typeface="Optima"/>
              </a:rPr>
              <a:t>the Profession &amp; Disciplines Within, Members, &amp; the Country</a:t>
            </a:r>
            <a:r>
              <a:rPr lang="en-US" dirty="0">
                <a:solidFill>
                  <a:srgbClr val="196BAC"/>
                </a:solidFill>
                <a:latin typeface="Optima"/>
              </a:rPr>
              <a:t>  </a:t>
            </a:r>
            <a:r>
              <a:rPr lang="en-US" dirty="0">
                <a:latin typeface="Optima"/>
              </a:rPr>
              <a:t>	</a:t>
            </a:r>
            <a:br>
              <a:rPr lang="en-US" dirty="0">
                <a:latin typeface="Optima"/>
              </a:rPr>
            </a:br>
            <a:r>
              <a:rPr lang="en-US" dirty="0">
                <a:latin typeface="Optima"/>
              </a:rPr>
              <a:t>Commitment to Ongoing and Advanced Professional Education</a:t>
            </a:r>
          </a:p>
          <a:p>
            <a:r>
              <a:rPr lang="en-US" dirty="0">
                <a:latin typeface="Optima"/>
              </a:rPr>
              <a:t>Maintain High Ethical Standards</a:t>
            </a:r>
          </a:p>
          <a:p>
            <a:r>
              <a:rPr lang="en-US" dirty="0">
                <a:latin typeface="Optima"/>
              </a:rPr>
              <a:t>Resources Dedicated to Diversity, Equity and Inclusion </a:t>
            </a:r>
          </a:p>
          <a:p>
            <a:endParaRPr lang="en-US" dirty="0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86332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76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Our National Network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A Snapshot of NAEPC by the Numbers</a:t>
            </a:r>
            <a:br>
              <a:rPr lang="en-US" sz="2800" dirty="0">
                <a:latin typeface="Optima" panose="02000503060000020004" pitchFamily="2" charset="0"/>
              </a:rPr>
            </a:br>
            <a:endParaRPr lang="en-US" sz="2800" dirty="0">
              <a:latin typeface="Optima" panose="0200050306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0" y="1029654"/>
            <a:ext cx="8153400" cy="672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265 Affiliated Local Estate Planning Councils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b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28,000 Multi-Disciplinary Council Members</a:t>
            </a:r>
            <a:endParaRPr lang="en-US" altLang="en-US" sz="8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2,200 Accredited Estate Planner</a:t>
            </a:r>
            <a:r>
              <a:rPr lang="en-US" altLang="en-US" sz="2400" baseline="300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®</a:t>
            </a: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 Designees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70 Estate Planning Law Specialist </a:t>
            </a:r>
            <a:r>
              <a:rPr lang="en-US" altLang="en-US" sz="2400" dirty="0" err="1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Certificants</a:t>
            </a:r>
            <a:r>
              <a:rPr lang="en-US" altLang="en-US" sz="2400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50000"/>
              </a:lnSpc>
              <a:defRPr/>
            </a:pPr>
            <a:endParaRPr lang="en-US" altLang="en-US" sz="1050" i="1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en-US" sz="1050" i="1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*The EPLS Certification is offered by the Estate Law Specialist Board, Inc, a subsidiary of NAEPC. EPLS </a:t>
            </a:r>
            <a:r>
              <a:rPr lang="en-US" altLang="en-US" sz="1050" i="1" dirty="0" err="1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certificants</a:t>
            </a:r>
            <a:r>
              <a:rPr lang="en-US" altLang="en-US" sz="1050" i="1" dirty="0">
                <a:solidFill>
                  <a:prstClr val="black"/>
                </a:solidFill>
                <a:latin typeface="Optima"/>
                <a:cs typeface="Times New Roman" panose="02020603050405020304" pitchFamily="18" charset="0"/>
              </a:rPr>
              <a:t> are not recognized as an official member of NAEPC, but are eligible to take advantage of benefits, program and services.</a:t>
            </a:r>
          </a:p>
          <a:p>
            <a:pPr>
              <a:defRPr/>
            </a:pPr>
            <a:endParaRPr lang="en-US" altLang="en-US" sz="2400" i="1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altLang="en-US" sz="2400" i="1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solidFill>
                <a:prstClr val="black"/>
              </a:solidFill>
              <a:latin typeface="Optim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12444" t="2875" r="64" b="-2875"/>
          <a:stretch/>
        </p:blipFill>
        <p:spPr bwMode="auto">
          <a:xfrm>
            <a:off x="2625090" y="2151771"/>
            <a:ext cx="3429000" cy="1895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7" y="466898"/>
            <a:ext cx="428105" cy="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062">
            <a:off x="6063726" y="1854254"/>
            <a:ext cx="2866017" cy="16122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DB8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2018079-34CF-D814-4D86-F473DC6E8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9"/>
          <a:stretch/>
        </p:blipFill>
        <p:spPr bwMode="auto">
          <a:xfrm>
            <a:off x="5069296" y="2303120"/>
            <a:ext cx="958482" cy="12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8318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Our National Board of Directors</a:t>
            </a:r>
            <a:br>
              <a:rPr lang="en-US" sz="2800" dirty="0">
                <a:latin typeface="Optima" panose="02000503060000020004" pitchFamily="2" charset="0"/>
              </a:rPr>
            </a:br>
            <a:endParaRPr lang="en-US" sz="2800" dirty="0">
              <a:latin typeface="Optima" panose="02000503060000020004" pitchFamily="2" charset="0"/>
            </a:endParaRPr>
          </a:p>
        </p:txBody>
      </p:sp>
      <p:pic>
        <p:nvPicPr>
          <p:cNvPr id="1032" name="Picture 8" descr="https://www.naepc.org/assets/national/images/Midgett%2C%20John%202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" y="917609"/>
            <a:ext cx="1021088" cy="12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www.naepc.org/assets/national/images/panebianco_michael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/>
          <a:stretch/>
        </p:blipFill>
        <p:spPr bwMode="auto">
          <a:xfrm>
            <a:off x="6163683" y="3669683"/>
            <a:ext cx="927343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naepc.org/assets/national/images/ONeil%2C%20Jim%20202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9114"/>
          <a:stretch/>
        </p:blipFill>
        <p:spPr bwMode="auto">
          <a:xfrm>
            <a:off x="5098572" y="3672343"/>
            <a:ext cx="903605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naepc.org/assets/national/images/Walny%2C%20Eido%202018%20117%2014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2399" r="6699"/>
          <a:stretch/>
        </p:blipFill>
        <p:spPr bwMode="auto">
          <a:xfrm>
            <a:off x="6163683" y="5068844"/>
            <a:ext cx="952500" cy="12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ww.naepc.org/assets/national/images/green_davi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50" y="934525"/>
            <a:ext cx="1033147" cy="11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www.naepc.org/assets/national/images/macbarron_ric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38" y="3669682"/>
            <a:ext cx="1009173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www.naepc.org/assets/national/images/martin_bronwy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36" y="5068845"/>
            <a:ext cx="1009175" cy="12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s://www.naepc.org/assets/national/images/Caspersen%2C%20Paul%202018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7"/>
          <a:stretch/>
        </p:blipFill>
        <p:spPr bwMode="auto">
          <a:xfrm>
            <a:off x="2744636" y="2322639"/>
            <a:ext cx="1033147" cy="11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s://www.naepc.org/assets/national/images/Griffith%2C%20Tom%20202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9523"/>
          <a:stretch/>
        </p:blipFill>
        <p:spPr bwMode="auto">
          <a:xfrm>
            <a:off x="3915195" y="2322640"/>
            <a:ext cx="984492" cy="12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s://www.naepc.org/assets/national/images/mlakar_ginger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07" y="3669682"/>
            <a:ext cx="1009173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Photo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3801" r="5659" b="12534"/>
          <a:stretch/>
        </p:blipFill>
        <p:spPr bwMode="auto">
          <a:xfrm>
            <a:off x="2740250" y="923497"/>
            <a:ext cx="1033147" cy="12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https://www.naepc.org/assets/national/images/pouyanrad_sahar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3" r="4993" b="4994"/>
          <a:stretch/>
        </p:blipFill>
        <p:spPr bwMode="auto">
          <a:xfrm>
            <a:off x="388986" y="5069563"/>
            <a:ext cx="1062215" cy="12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 descr="https://www.naepc.org/assets/national/images/travis_susa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22" y="5069565"/>
            <a:ext cx="1009171" cy="124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s://www.naepc.org/assets/national/images/shenkman_martin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15" y="5069564"/>
            <a:ext cx="1008591" cy="12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 descr="https://www.naepc.org/assets/national/images/axley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6" y="2335858"/>
            <a:ext cx="1009175" cy="12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naepc.org/assets/national/images/Votto%2C%20Rachel%202021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6586" r="7143" b="8274"/>
          <a:stretch/>
        </p:blipFill>
        <p:spPr bwMode="auto">
          <a:xfrm>
            <a:off x="5098572" y="5068844"/>
            <a:ext cx="903605" cy="12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7" y="322118"/>
            <a:ext cx="428105" cy="407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822960"/>
            <a:ext cx="353943" cy="54879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>
                <a:latin typeface="Optima"/>
              </a:rPr>
              <a:t>                                                                                              </a:t>
            </a:r>
            <a:r>
              <a:rPr lang="en-US" sz="800" b="1" cap="all" dirty="0">
                <a:solidFill>
                  <a:srgbClr val="196BAC"/>
                </a:solidFill>
                <a:latin typeface="Optima"/>
              </a:rPr>
              <a:t>Board of </a:t>
            </a:r>
            <a:r>
              <a:rPr lang="en-US" sz="800" b="1" cap="all">
                <a:solidFill>
                  <a:srgbClr val="196BAC"/>
                </a:solidFill>
                <a:latin typeface="Optima"/>
              </a:rPr>
              <a:t>Directors               </a:t>
            </a:r>
            <a:r>
              <a:rPr lang="en-US" sz="800" b="1" cap="all" dirty="0">
                <a:solidFill>
                  <a:srgbClr val="196BAC"/>
                </a:solidFill>
                <a:latin typeface="Optima"/>
              </a:rPr>
              <a:t>Executive Committee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C954F7-9655-4C66-B499-9868DDA8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76" y="3667619"/>
            <a:ext cx="989635" cy="12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CF61D-52B5-4E0B-A23A-BC5EDCA885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6137" y="2316658"/>
            <a:ext cx="1021087" cy="12346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3FF2B72-D88C-3BBA-34BC-EAFCC7FBC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b="12240"/>
          <a:stretch/>
        </p:blipFill>
        <p:spPr bwMode="auto">
          <a:xfrm>
            <a:off x="5046601" y="932636"/>
            <a:ext cx="981177" cy="12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50DC597-FD86-98C1-79A3-3B29825D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" y="913998"/>
            <a:ext cx="1020794" cy="12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E6C561-DA6E-53F2-758C-8A13BBCF0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/>
          <a:stretch/>
        </p:blipFill>
        <p:spPr bwMode="auto">
          <a:xfrm>
            <a:off x="464272" y="3662941"/>
            <a:ext cx="960360" cy="12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Our 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5" y="847898"/>
            <a:ext cx="428105" cy="40732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72E55F96-69A4-0BB9-1683-3F7AA9CA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6" y="1988933"/>
            <a:ext cx="1490663" cy="620712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D9D9D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3B5842F-B418-81FB-90A1-8666BAC9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4" y="1311070"/>
            <a:ext cx="1490662" cy="57467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of  Directors / Decision-Making Body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53D9D8-D671-AF94-69CF-E4099B89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4" y="1693658"/>
            <a:ext cx="1490662" cy="487362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Estate Planning 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Hall of Fame Council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53EC7F-D03B-B49E-D2CC-3A77FB8E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6" y="2217533"/>
            <a:ext cx="1490663" cy="487362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Past President’s Council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08E1467-EA55-AF66-11A6-8690592F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3197020"/>
            <a:ext cx="1492250" cy="633413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8C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               Tower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9981932-BF3C-AD7B-542D-623853FB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1" y="321289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Collaboration        Tower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4E92866-907C-01D0-F6EE-2977891A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3197020"/>
            <a:ext cx="1490663" cy="633413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DB9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Cultivation             Tower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D274C31-491C-ED11-DBFA-2A9C1165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1" y="400664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Accredited Estate Planner® Designation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0BEC8A3-A056-FA9F-8E7B-81B47B33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550524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B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Publications Committee (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NAEPC Journal of Estate &amp; Tax Planning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5F6D069-5583-157B-3B05-A63B7169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1" y="401299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ED0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Relations              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5DEE3AE-41B1-7D8C-637F-68BD3F27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400664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B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Annual Advanced Estate Planning Strategies            Conference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077F489D-A7F1-EDD5-6C7D-C89050C6A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476229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B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Robert G. Alexander        Webinar Series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2794E260-B15D-C9F0-3424-17E79BC90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6" y="4762295"/>
            <a:ext cx="1490663" cy="619125"/>
          </a:xfrm>
          <a:prstGeom prst="rect">
            <a:avLst/>
          </a:prstGeom>
          <a:solidFill>
            <a:srgbClr val="FFFFFF"/>
          </a:solidFill>
          <a:ln w="28575" algn="in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Diversity, Equity &amp; Inclusion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DB24BF2-3880-E9A9-DFAB-B1341E7D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6" y="550524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 &amp; Technology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Committee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006479FE-4BAF-EBA3-256A-B39B114E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1" y="4749595"/>
            <a:ext cx="1490663" cy="6191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ED0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of Excellence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674BB5AD-FC57-08B1-F1EE-D560CDE8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4" y="644320"/>
            <a:ext cx="1490662" cy="57467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MEMBERSHIP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9E49D62-D0FD-EDB5-94E8-600141F3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4" y="690358"/>
            <a:ext cx="1490662" cy="487362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Nominating                        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AutoShape 19">
            <a:extLst>
              <a:ext uri="{FF2B5EF4-FFF2-40B4-BE49-F238E27FC236}">
                <a16:creationId xmlns:a16="http://schemas.microsoft.com/office/drawing/2014/main" id="{D0151402-7187-97E2-30ED-3E755D7A472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200776" y="1076120"/>
            <a:ext cx="6350" cy="234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2" name="AutoShape 20">
            <a:extLst>
              <a:ext uri="{FF2B5EF4-FFF2-40B4-BE49-F238E27FC236}">
                <a16:creationId xmlns:a16="http://schemas.microsoft.com/office/drawing/2014/main" id="{C0064914-5B1E-51E7-22C5-ADD97DBE82D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207126" y="1753983"/>
            <a:ext cx="6350" cy="2349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3" name="AutoShape 21">
            <a:extLst>
              <a:ext uri="{FF2B5EF4-FFF2-40B4-BE49-F238E27FC236}">
                <a16:creationId xmlns:a16="http://schemas.microsoft.com/office/drawing/2014/main" id="{F399ECAC-6619-7702-B729-A851B0944B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4626" y="933245"/>
            <a:ext cx="34925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4" name="AutoShape 22">
            <a:extLst>
              <a:ext uri="{FF2B5EF4-FFF2-40B4-BE49-F238E27FC236}">
                <a16:creationId xmlns:a16="http://schemas.microsoft.com/office/drawing/2014/main" id="{962AF253-8D35-A7BA-D9F8-959EF7700AC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83176" y="1955595"/>
            <a:ext cx="412750" cy="3429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5" name="AutoShape 23">
            <a:extLst>
              <a:ext uri="{FF2B5EF4-FFF2-40B4-BE49-F238E27FC236}">
                <a16:creationId xmlns:a16="http://schemas.microsoft.com/office/drawing/2014/main" id="{7E8FEDF3-B0D1-46C9-7AAE-D01F1D53099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2226" y="2292145"/>
            <a:ext cx="406400" cy="2349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6" name="AutoShape 24">
            <a:extLst>
              <a:ext uri="{FF2B5EF4-FFF2-40B4-BE49-F238E27FC236}">
                <a16:creationId xmlns:a16="http://schemas.microsoft.com/office/drawing/2014/main" id="{A3DAD515-FFDE-8B23-D89B-9A4CB1D8A74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249864" y="1522207"/>
            <a:ext cx="241300" cy="314007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7" name="AutoShape 25">
            <a:extLst>
              <a:ext uri="{FF2B5EF4-FFF2-40B4-BE49-F238E27FC236}">
                <a16:creationId xmlns:a16="http://schemas.microsoft.com/office/drawing/2014/main" id="{F06EFCCE-2C84-904D-796E-750AF5E1D7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6" y="2971595"/>
            <a:ext cx="0" cy="2222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0F574357-D99A-3206-25A3-1A29729A41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526" y="2971595"/>
            <a:ext cx="0" cy="2222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9" name="AutoShape 27">
            <a:extLst>
              <a:ext uri="{FF2B5EF4-FFF2-40B4-BE49-F238E27FC236}">
                <a16:creationId xmlns:a16="http://schemas.microsoft.com/office/drawing/2014/main" id="{5EB75E9E-B9D5-8B73-6D63-4DA99BC481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27764" y="2498520"/>
            <a:ext cx="0" cy="4667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" name="AutoShape 28">
            <a:extLst>
              <a:ext uri="{FF2B5EF4-FFF2-40B4-BE49-F238E27FC236}">
                <a16:creationId xmlns:a16="http://schemas.microsoft.com/office/drawing/2014/main" id="{360F98E5-9FD8-B741-C443-2105239988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7739" y="3898695"/>
            <a:ext cx="9525" cy="2141538"/>
          </a:xfrm>
          <a:prstGeom prst="straightConnector1">
            <a:avLst/>
          </a:prstGeom>
          <a:noFill/>
          <a:ln w="9525" algn="ctr">
            <a:solidFill>
              <a:srgbClr val="D9D9D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1" name="AutoShape 29">
            <a:extLst>
              <a:ext uri="{FF2B5EF4-FFF2-40B4-BE49-F238E27FC236}">
                <a16:creationId xmlns:a16="http://schemas.microsoft.com/office/drawing/2014/main" id="{5EE467E2-AA32-7987-32B0-FDD2000EE6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32551" y="3898695"/>
            <a:ext cx="15875" cy="2124075"/>
          </a:xfrm>
          <a:prstGeom prst="straightConnector1">
            <a:avLst/>
          </a:prstGeom>
          <a:noFill/>
          <a:ln w="9525" algn="ctr">
            <a:solidFill>
              <a:srgbClr val="D9D9D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2048" name="Text Box 30">
            <a:extLst>
              <a:ext uri="{FF2B5EF4-FFF2-40B4-BE49-F238E27FC236}">
                <a16:creationId xmlns:a16="http://schemas.microsoft.com/office/drawing/2014/main" id="{A8D2A6DF-2F18-C4D7-3D71-2F703DFF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9" y="5470320"/>
            <a:ext cx="1490662" cy="620713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FED0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Council Leader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 Series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49" name="AutoShape 31">
            <a:extLst>
              <a:ext uri="{FF2B5EF4-FFF2-40B4-BE49-F238E27FC236}">
                <a16:creationId xmlns:a16="http://schemas.microsoft.com/office/drawing/2014/main" id="{516A8311-AB69-8641-B009-B44B2CDC53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4351" y="3912983"/>
            <a:ext cx="9525" cy="2141537"/>
          </a:xfrm>
          <a:prstGeom prst="straightConnector1">
            <a:avLst/>
          </a:prstGeom>
          <a:noFill/>
          <a:ln w="9525" algn="ctr">
            <a:solidFill>
              <a:srgbClr val="D9D9D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259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Collaboration Tower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1320" y="607671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849880" y="604575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305800" y="604575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07" y="802178"/>
            <a:ext cx="428105" cy="407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0" y="1478280"/>
            <a:ext cx="3585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</a:rPr>
              <a:t>It is well-known that the client benefits when a group of </a:t>
            </a:r>
          </a:p>
          <a:p>
            <a:r>
              <a:rPr lang="en-US" dirty="0">
                <a:latin typeface="Optima"/>
              </a:rPr>
              <a:t>multi-disciplinary professionals collaborates on their estate planning needs.  </a:t>
            </a: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</a:rPr>
              <a:t>This tower includes any committee, sub-committee or task force that emphasizes multi-disciplinary activities and programs.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9630" y="3466555"/>
            <a:ext cx="3585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Accredited Estate Planner</a:t>
            </a:r>
            <a:r>
              <a:rPr lang="en-US" baseline="30000" dirty="0">
                <a:solidFill>
                  <a:srgbClr val="196BAC"/>
                </a:solidFill>
                <a:latin typeface="Optima"/>
              </a:rPr>
              <a:t>®</a:t>
            </a:r>
            <a:r>
              <a:rPr lang="en-US" dirty="0">
                <a:solidFill>
                  <a:srgbClr val="196BAC"/>
                </a:solidFill>
                <a:latin typeface="Optima"/>
              </a:rPr>
              <a:t> Designation Oversight Committee</a:t>
            </a:r>
          </a:p>
          <a:p>
            <a:pPr algn="ctr"/>
            <a:endParaRPr lang="en-US" i="1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Diversity, Equity &amp; Inclusion Committee</a:t>
            </a:r>
          </a:p>
          <a:p>
            <a:pPr algn="ctr"/>
            <a:endParaRPr lang="en-US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Website &amp; Technology</a:t>
            </a: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5976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Education Tower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2740" y="595479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81300" y="592383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37220" y="592383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1" y="802178"/>
            <a:ext cx="428105" cy="407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1478280"/>
            <a:ext cx="35852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</a:rPr>
              <a:t>Education helps estate planners stay current so they can offer the latest planning ideas to their clients. </a:t>
            </a: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</a:rPr>
              <a:t>This tower focuses on keeping every estate planning professional on the cutting-edge by providing access to, and education from, the profession’s leading experts in various formats.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4410" y="2705099"/>
            <a:ext cx="3585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Annual Advanced Estate Planning Strategies Conference Committee</a:t>
            </a:r>
          </a:p>
          <a:p>
            <a:pPr algn="ctr"/>
            <a:endParaRPr lang="en-US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Robert G. Alexander </a:t>
            </a:r>
            <a:br>
              <a:rPr lang="en-US" dirty="0">
                <a:solidFill>
                  <a:srgbClr val="196BAC"/>
                </a:solidFill>
                <a:latin typeface="Optima"/>
              </a:rPr>
            </a:br>
            <a:r>
              <a:rPr lang="en-US" dirty="0">
                <a:solidFill>
                  <a:srgbClr val="196BAC"/>
                </a:solidFill>
                <a:latin typeface="Optima"/>
              </a:rPr>
              <a:t>Webinar Series Committee</a:t>
            </a:r>
          </a:p>
          <a:p>
            <a:pPr algn="ctr"/>
            <a:endParaRPr lang="en-US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Publications Committee, the </a:t>
            </a: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Home of the </a:t>
            </a:r>
          </a:p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NAEPC Journal of </a:t>
            </a:r>
          </a:p>
          <a:p>
            <a:pPr algn="ctr"/>
            <a:r>
              <a:rPr lang="en-US" i="1" dirty="0">
                <a:solidFill>
                  <a:srgbClr val="196BAC"/>
                </a:solidFill>
                <a:latin typeface="Optima"/>
              </a:rPr>
              <a:t>Estate &amp; Tax Planning</a:t>
            </a:r>
          </a:p>
        </p:txBody>
      </p:sp>
    </p:spTree>
    <p:extLst>
      <p:ext uri="{BB962C8B-B14F-4D97-AF65-F5344CB8AC3E}">
        <p14:creationId xmlns:p14="http://schemas.microsoft.com/office/powerpoint/2010/main" val="202031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0EC1-DE5C-814F-977A-C7714E6B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Cultivation Tower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2740" y="6038612"/>
            <a:ext cx="583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rgbClr val="008C44"/>
                </a:solidFill>
              </a:rPr>
              <a:t>EXCELLENCE IN ESTATE PLANNING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781300" y="6007656"/>
            <a:ext cx="160020" cy="449580"/>
          </a:xfrm>
          <a:prstGeom prst="lef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237220" y="6007656"/>
            <a:ext cx="152400" cy="449580"/>
          </a:xfrm>
          <a:prstGeom prst="rightBracket">
            <a:avLst/>
          </a:prstGeom>
          <a:ln w="19050">
            <a:solidFill>
              <a:srgbClr val="196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7" y="802178"/>
            <a:ext cx="428105" cy="407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1478280"/>
            <a:ext cx="3585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</a:rPr>
              <a:t>Strong and lasting relationships lead to empowered and well-rounded members and enhanced member satisfaction.</a:t>
            </a:r>
          </a:p>
          <a:p>
            <a:endParaRPr lang="en-US" dirty="0">
              <a:latin typeface="Optima"/>
            </a:endParaRPr>
          </a:p>
          <a:p>
            <a:r>
              <a:rPr lang="en-US" dirty="0">
                <a:latin typeface="Optima"/>
              </a:rPr>
              <a:t>This tower is the home to committees and activities that support the overall culture of the organization and emphasizes relationships between the various members of the association.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4410" y="3154649"/>
            <a:ext cx="3585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Council Relations Committee</a:t>
            </a:r>
          </a:p>
          <a:p>
            <a:pPr algn="ctr"/>
            <a:endParaRPr lang="en-US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Council of Excellence </a:t>
            </a:r>
          </a:p>
          <a:p>
            <a:pPr algn="ctr"/>
            <a:endParaRPr lang="en-US" dirty="0">
              <a:solidFill>
                <a:srgbClr val="196BAC"/>
              </a:solidFill>
              <a:latin typeface="Optima"/>
            </a:endParaRPr>
          </a:p>
          <a:p>
            <a:pPr algn="ctr"/>
            <a:r>
              <a:rPr lang="en-US" dirty="0">
                <a:solidFill>
                  <a:srgbClr val="196BAC"/>
                </a:solidFill>
                <a:latin typeface="Optima"/>
              </a:rPr>
              <a:t>Council Leader Education Series</a:t>
            </a:r>
          </a:p>
        </p:txBody>
      </p:sp>
    </p:spTree>
    <p:extLst>
      <p:ext uri="{BB962C8B-B14F-4D97-AF65-F5344CB8AC3E}">
        <p14:creationId xmlns:p14="http://schemas.microsoft.com/office/powerpoint/2010/main" val="105680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1398</Words>
  <Application>Microsoft Office PowerPoint</Application>
  <PresentationFormat>On-screen Show (4:3)</PresentationFormat>
  <Paragraphs>233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Optima</vt:lpstr>
      <vt:lpstr>Wingdings</vt:lpstr>
      <vt:lpstr>Office Theme</vt:lpstr>
      <vt:lpstr>1_Office Theme</vt:lpstr>
      <vt:lpstr>A Look Inside the National Association of Estate Planners  &amp; Councils </vt:lpstr>
      <vt:lpstr>Our Mission</vt:lpstr>
      <vt:lpstr>What We Do. Simplified.</vt:lpstr>
      <vt:lpstr>Our National Network A Snapshot of NAEPC by the Numbers </vt:lpstr>
      <vt:lpstr>Our National Board of Directors </vt:lpstr>
      <vt:lpstr>Our  Structure</vt:lpstr>
      <vt:lpstr>Collaboration Tower</vt:lpstr>
      <vt:lpstr>Education Tower</vt:lpstr>
      <vt:lpstr>Cultivation Tower</vt:lpstr>
      <vt:lpstr>Snapshot of Council Benefits</vt:lpstr>
      <vt:lpstr>Snapshot of Member Benefits</vt:lpstr>
      <vt:lpstr> Sampling of Value Partners</vt:lpstr>
      <vt:lpstr>60th Annual  Advanced Estate Planning Strategies Conference with  Pre-Conference Sessions for Estate Planning Council Leaders</vt:lpstr>
      <vt:lpstr>Accredited Estate Planner® Designation</vt:lpstr>
      <vt:lpstr>Accredited Estate Planner® Designation</vt:lpstr>
      <vt:lpstr>Accredited Estate Planner® Designation</vt:lpstr>
      <vt:lpstr>Accredited Estate Planner® Designation</vt:lpstr>
      <vt:lpstr>Accredited Estate Planner® Designation</vt:lpstr>
      <vt:lpstr>Accredited Estate Planner® Designation</vt:lpstr>
      <vt:lpstr> Getting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Blackhawk</dc:creator>
  <cp:lastModifiedBy>Eleanor M. Spuhler</cp:lastModifiedBy>
  <cp:revision>91</cp:revision>
  <cp:lastPrinted>2021-04-30T15:17:59Z</cp:lastPrinted>
  <dcterms:created xsi:type="dcterms:W3CDTF">2020-09-14T14:41:17Z</dcterms:created>
  <dcterms:modified xsi:type="dcterms:W3CDTF">2023-02-14T20:26:20Z</dcterms:modified>
</cp:coreProperties>
</file>